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
  </p:notesMasterIdLst>
  <p:sldIdLst>
    <p:sldId id="266" r:id="rId2"/>
    <p:sldId id="261" r:id="rId3"/>
    <p:sldId id="275" r:id="rId4"/>
    <p:sldId id="280" r:id="rId5"/>
    <p:sldId id="281" r:id="rId6"/>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6395" autoAdjust="0"/>
  </p:normalViewPr>
  <p:slideViewPr>
    <p:cSldViewPr snapToGrid="0" snapToObjects="1" showGuides="1">
      <p:cViewPr varScale="1">
        <p:scale>
          <a:sx n="114" d="100"/>
          <a:sy n="114" d="100"/>
        </p:scale>
        <p:origin x="186" y="102"/>
      </p:cViewPr>
      <p:guideLst>
        <p:guide orient="horz" pos="2160"/>
        <p:guide pos="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C9540-E06D-1A44-9D49-D564B1CB4E90}" type="datetimeFigureOut">
              <a:rPr lang="en-US" smtClean="0"/>
              <a:t>7/25/2023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2E3522-3153-4D4D-A0B3-62CF766EB6CA}" type="slidenum">
              <a:rPr lang="en-US" smtClean="0"/>
              <a:t>‹#›</a:t>
            </a:fld>
            <a:endParaRPr lang="en-US"/>
          </a:p>
        </p:txBody>
      </p:sp>
    </p:spTree>
    <p:extLst>
      <p:ext uri="{BB962C8B-B14F-4D97-AF65-F5344CB8AC3E}">
        <p14:creationId xmlns:p14="http://schemas.microsoft.com/office/powerpoint/2010/main" val="411036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1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9A22C25-1CCB-674A-9C6C-D967898F72DF}"/>
              </a:ext>
            </a:extLst>
          </p:cNvPr>
          <p:cNvSpPr>
            <a:spLocks noGrp="1"/>
          </p:cNvSpPr>
          <p:nvPr>
            <p:ph type="pic" sz="quarter" idx="13"/>
          </p:nvPr>
        </p:nvSpPr>
        <p:spPr>
          <a:xfrm>
            <a:off x="0" y="0"/>
            <a:ext cx="12192000" cy="6013450"/>
          </a:xfrm>
        </p:spPr>
        <p:txBody>
          <a:bodyPr/>
          <a:lstStyle/>
          <a:p>
            <a:r>
              <a:rPr lang="en-US"/>
              <a:t>Click icon to add picture</a:t>
            </a:r>
          </a:p>
        </p:txBody>
      </p:sp>
      <p:sp>
        <p:nvSpPr>
          <p:cNvPr id="2" name="Title 1">
            <a:extLst>
              <a:ext uri="{FF2B5EF4-FFF2-40B4-BE49-F238E27FC236}">
                <a16:creationId xmlns:a16="http://schemas.microsoft.com/office/drawing/2014/main" id="{1E774267-5129-264E-8CAB-AA31C085361E}"/>
              </a:ext>
            </a:extLst>
          </p:cNvPr>
          <p:cNvSpPr>
            <a:spLocks noGrp="1"/>
          </p:cNvSpPr>
          <p:nvPr>
            <p:ph type="title"/>
          </p:nvPr>
        </p:nvSpPr>
        <p:spPr>
          <a:xfrm>
            <a:off x="838200" y="3988435"/>
            <a:ext cx="10515600"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3002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1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92607-7324-7648-B3CB-7B185529003B}"/>
              </a:ext>
            </a:extLst>
          </p:cNvPr>
          <p:cNvSpPr>
            <a:spLocks noGrp="1"/>
          </p:cNvSpPr>
          <p:nvPr>
            <p:ph type="title"/>
          </p:nvPr>
        </p:nvSpPr>
        <p:spPr>
          <a:xfrm>
            <a:off x="839788" y="1680210"/>
            <a:ext cx="3932237" cy="1600200"/>
          </a:xfrm>
        </p:spPr>
        <p:txBody>
          <a:bodyPr anchor="b"/>
          <a:lstStyle>
            <a:lvl1pPr>
              <a:defRPr sz="3200">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B6E459F-2AC6-5A48-AEDD-242FF99400EC}"/>
              </a:ext>
            </a:extLst>
          </p:cNvPr>
          <p:cNvSpPr>
            <a:spLocks noGrp="1"/>
          </p:cNvSpPr>
          <p:nvPr>
            <p:ph idx="1"/>
          </p:nvPr>
        </p:nvSpPr>
        <p:spPr>
          <a:xfrm>
            <a:off x="5183188" y="987425"/>
            <a:ext cx="6172200" cy="4873625"/>
          </a:xfrm>
        </p:spPr>
        <p:txBody>
          <a:bodyPr/>
          <a:lstStyle>
            <a:lvl1pPr>
              <a:buClr>
                <a:schemeClr val="accent1"/>
              </a:buClr>
              <a:defRPr sz="3200"/>
            </a:lvl1pPr>
            <a:lvl2pPr>
              <a:buClr>
                <a:schemeClr val="accent1"/>
              </a:buClr>
              <a:defRPr sz="2800"/>
            </a:lvl2pPr>
            <a:lvl3pPr>
              <a:buClr>
                <a:schemeClr val="accent1"/>
              </a:buClr>
              <a:defRPr sz="2400"/>
            </a:lvl3pPr>
            <a:lvl4pPr>
              <a:buClr>
                <a:schemeClr val="accent1"/>
              </a:buClr>
              <a:defRPr sz="2000"/>
            </a:lvl4pPr>
            <a:lvl5pPr>
              <a:buClr>
                <a:schemeClr val="accent1"/>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698AFCA-DBCF-C045-B34F-368071A42D96}"/>
              </a:ext>
            </a:extLst>
          </p:cNvPr>
          <p:cNvSpPr>
            <a:spLocks noGrp="1"/>
          </p:cNvSpPr>
          <p:nvPr>
            <p:ph type="body" sz="half" idx="2"/>
          </p:nvPr>
        </p:nvSpPr>
        <p:spPr>
          <a:xfrm>
            <a:off x="839788" y="3348990"/>
            <a:ext cx="3932237" cy="25199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5DC6E262-64AC-434E-B551-71F7E2E8073B}"/>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188ED1-47F9-964C-B0D9-27E92F6C383D}"/>
              </a:ext>
            </a:extLst>
          </p:cNvPr>
          <p:cNvSpPr/>
          <p:nvPr userDrawn="1"/>
        </p:nvSpPr>
        <p:spPr>
          <a:xfrm>
            <a:off x="1" y="0"/>
            <a:ext cx="457200" cy="6373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317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55943D4-1E4A-134A-8099-25AF4E330BB8}"/>
              </a:ext>
            </a:extLst>
          </p:cNvPr>
          <p:cNvSpPr>
            <a:spLocks noGrp="1"/>
          </p:cNvSpPr>
          <p:nvPr>
            <p:ph type="pic" idx="1"/>
          </p:nvPr>
        </p:nvSpPr>
        <p:spPr>
          <a:xfrm>
            <a:off x="5183188" y="765811"/>
            <a:ext cx="6172200" cy="5095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a:extLst>
              <a:ext uri="{FF2B5EF4-FFF2-40B4-BE49-F238E27FC236}">
                <a16:creationId xmlns:a16="http://schemas.microsoft.com/office/drawing/2014/main" id="{D92867E7-8804-6F43-9BFC-837F75EEFDA9}"/>
              </a:ext>
            </a:extLst>
          </p:cNvPr>
          <p:cNvSpPr>
            <a:spLocks noGrp="1"/>
          </p:cNvSpPr>
          <p:nvPr>
            <p:ph type="title"/>
          </p:nvPr>
        </p:nvSpPr>
        <p:spPr>
          <a:xfrm>
            <a:off x="839788" y="1680210"/>
            <a:ext cx="3932237" cy="1600200"/>
          </a:xfrm>
        </p:spPr>
        <p:txBody>
          <a:bodyPr anchor="b"/>
          <a:lstStyle>
            <a:lvl1pPr>
              <a:defRPr sz="3200">
                <a:solidFill>
                  <a:schemeClr val="accent2"/>
                </a:solidFill>
              </a:defRPr>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9F3FD894-44A6-2D43-9280-0A98A42B680A}"/>
              </a:ext>
            </a:extLst>
          </p:cNvPr>
          <p:cNvSpPr>
            <a:spLocks noGrp="1"/>
          </p:cNvSpPr>
          <p:nvPr>
            <p:ph type="body" sz="half" idx="2"/>
          </p:nvPr>
        </p:nvSpPr>
        <p:spPr>
          <a:xfrm>
            <a:off x="839788" y="3348990"/>
            <a:ext cx="3932237" cy="25199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Rectangle 9">
            <a:extLst>
              <a:ext uri="{FF2B5EF4-FFF2-40B4-BE49-F238E27FC236}">
                <a16:creationId xmlns:a16="http://schemas.microsoft.com/office/drawing/2014/main" id="{8C6836B5-A3A9-1B45-909C-AD84B131FD60}"/>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6AEB81-3916-6847-A564-EE989071BE00}"/>
              </a:ext>
            </a:extLst>
          </p:cNvPr>
          <p:cNvSpPr/>
          <p:nvPr userDrawn="1"/>
        </p:nvSpPr>
        <p:spPr>
          <a:xfrm>
            <a:off x="1" y="0"/>
            <a:ext cx="457200" cy="6373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015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3BF9AD-1B46-E342-AA83-4AED958A952A}"/>
              </a:ext>
            </a:extLst>
          </p:cNvPr>
          <p:cNvSpPr>
            <a:spLocks noGrp="1"/>
          </p:cNvSpPr>
          <p:nvPr>
            <p:ph idx="1"/>
          </p:nvPr>
        </p:nvSpPr>
        <p:spPr>
          <a:xfrm>
            <a:off x="796635" y="2702327"/>
            <a:ext cx="10515600" cy="2587943"/>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0A5BFCA-B6CB-FB4F-8ECA-7F0CD951E2D2}"/>
              </a:ext>
            </a:extLst>
          </p:cNvPr>
          <p:cNvSpPr>
            <a:spLocks noGrp="1"/>
          </p:cNvSpPr>
          <p:nvPr>
            <p:ph type="ftr" sz="quarter" idx="11"/>
          </p:nvPr>
        </p:nvSpPr>
        <p:spPr/>
        <p:txBody>
          <a:bodyPr/>
          <a:lstStyle/>
          <a:p>
            <a:r>
              <a:rPr lang="en-US" dirty="0"/>
              <a:t>credentialingexcellence.org</a:t>
            </a:r>
          </a:p>
        </p:txBody>
      </p:sp>
      <p:sp>
        <p:nvSpPr>
          <p:cNvPr id="6" name="Slide Number Placeholder 5">
            <a:extLst>
              <a:ext uri="{FF2B5EF4-FFF2-40B4-BE49-F238E27FC236}">
                <a16:creationId xmlns:a16="http://schemas.microsoft.com/office/drawing/2014/main" id="{6197C15F-4B5B-2945-8715-90D6060798EE}"/>
              </a:ext>
            </a:extLst>
          </p:cNvPr>
          <p:cNvSpPr>
            <a:spLocks noGrp="1"/>
          </p:cNvSpPr>
          <p:nvPr>
            <p:ph type="sldNum" sz="quarter" idx="12"/>
          </p:nvPr>
        </p:nvSpPr>
        <p:spPr/>
        <p:txBody>
          <a:bodyPr/>
          <a:lstStyle/>
          <a:p>
            <a:fld id="{BDB56F39-0D4F-FF43-B26D-4D2D0DCA94E7}" type="slidenum">
              <a:rPr lang="en-US" smtClean="0"/>
              <a:t>‹#›</a:t>
            </a:fld>
            <a:endParaRPr lang="en-US" dirty="0"/>
          </a:p>
        </p:txBody>
      </p:sp>
      <p:sp>
        <p:nvSpPr>
          <p:cNvPr id="7" name="Rectangle 6">
            <a:extLst>
              <a:ext uri="{FF2B5EF4-FFF2-40B4-BE49-F238E27FC236}">
                <a16:creationId xmlns:a16="http://schemas.microsoft.com/office/drawing/2014/main" id="{3B9B482A-43A0-4B4E-8A51-23E096B1A515}"/>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3E19A12-867F-8F47-9FBF-6750E55E5194}"/>
              </a:ext>
            </a:extLst>
          </p:cNvPr>
          <p:cNvSpPr/>
          <p:nvPr userDrawn="1"/>
        </p:nvSpPr>
        <p:spPr>
          <a:xfrm>
            <a:off x="1" y="0"/>
            <a:ext cx="457200" cy="637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1">
            <a:extLst>
              <a:ext uri="{FF2B5EF4-FFF2-40B4-BE49-F238E27FC236}">
                <a16:creationId xmlns:a16="http://schemas.microsoft.com/office/drawing/2014/main" id="{F1D51CAE-ECBC-9E48-8BCC-1E7C8CE493D1}"/>
              </a:ext>
            </a:extLst>
          </p:cNvPr>
          <p:cNvSpPr>
            <a:spLocks noGrp="1"/>
          </p:cNvSpPr>
          <p:nvPr>
            <p:ph type="body" sz="quarter" idx="13" hasCustomPrompt="1"/>
          </p:nvPr>
        </p:nvSpPr>
        <p:spPr>
          <a:xfrm>
            <a:off x="827810" y="180543"/>
            <a:ext cx="5362575" cy="331787"/>
          </a:xfrm>
        </p:spPr>
        <p:txBody>
          <a:bodyPr>
            <a:normAutofit/>
          </a:bodyPr>
          <a:lstStyle>
            <a:lvl1pPr marL="0" indent="0">
              <a:buNone/>
              <a:defRPr sz="1400">
                <a:solidFill>
                  <a:schemeClr val="bg1"/>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8D4E6CD1-7118-8847-9AF1-E105679D482B}"/>
              </a:ext>
            </a:extLst>
          </p:cNvPr>
          <p:cNvSpPr>
            <a:spLocks noGrp="1"/>
          </p:cNvSpPr>
          <p:nvPr>
            <p:ph type="ctrTitle"/>
          </p:nvPr>
        </p:nvSpPr>
        <p:spPr>
          <a:xfrm>
            <a:off x="800100" y="1773380"/>
            <a:ext cx="9144000" cy="843655"/>
          </a:xfrm>
        </p:spPr>
        <p:txBody>
          <a:bodyPr anchor="b">
            <a:normAutofit/>
          </a:bodyPr>
          <a:lstStyle>
            <a:lvl1pPr algn="l">
              <a:defRPr sz="4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450835384"/>
      </p:ext>
    </p:extLst>
  </p:cSld>
  <p:clrMapOvr>
    <a:masterClrMapping/>
  </p:clrMapOvr>
  <p:extLst>
    <p:ext uri="{DCECCB84-F9BA-43D5-87BE-67443E8EF086}">
      <p15:sldGuideLst xmlns:p15="http://schemas.microsoft.com/office/powerpoint/2012/main">
        <p15:guide id="1"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2C47-2EC2-1B40-BEBE-8975EBB2B431}"/>
              </a:ext>
            </a:extLst>
          </p:cNvPr>
          <p:cNvSpPr>
            <a:spLocks noGrp="1"/>
          </p:cNvSpPr>
          <p:nvPr>
            <p:ph type="title"/>
          </p:nvPr>
        </p:nvSpPr>
        <p:spPr>
          <a:xfrm>
            <a:off x="538162" y="3114677"/>
            <a:ext cx="5876926" cy="1357311"/>
          </a:xfrm>
        </p:spPr>
        <p:txBody>
          <a:bodyPr anchor="t" anchorCtr="0"/>
          <a:lstStyle>
            <a:lvl1pPr>
              <a:defRPr>
                <a:solidFill>
                  <a:schemeClr val="bg1"/>
                </a:solidFill>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1AF310B3-B74C-C242-88AD-32D39FCFAFA5}"/>
              </a:ext>
            </a:extLst>
          </p:cNvPr>
          <p:cNvSpPr>
            <a:spLocks noGrp="1"/>
          </p:cNvSpPr>
          <p:nvPr>
            <p:ph type="body" idx="1"/>
          </p:nvPr>
        </p:nvSpPr>
        <p:spPr>
          <a:xfrm>
            <a:off x="538162" y="4643581"/>
            <a:ext cx="7091363" cy="1500187"/>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2709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1678-8CDF-E445-AF07-B882565CCA07}"/>
              </a:ext>
            </a:extLst>
          </p:cNvPr>
          <p:cNvSpPr>
            <a:spLocks noGrp="1"/>
          </p:cNvSpPr>
          <p:nvPr>
            <p:ph type="ctrTitle"/>
          </p:nvPr>
        </p:nvSpPr>
        <p:spPr>
          <a:xfrm>
            <a:off x="800100" y="1773380"/>
            <a:ext cx="9144000" cy="843655"/>
          </a:xfrm>
        </p:spPr>
        <p:txBody>
          <a:bodyPr anchor="b">
            <a:normAutofit/>
          </a:bodyPr>
          <a:lstStyle>
            <a:lvl1pPr algn="l">
              <a:defRPr sz="4000">
                <a:solidFill>
                  <a:schemeClr val="accent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CBE3EC-FE84-F549-8F3E-1897641AC588}"/>
              </a:ext>
            </a:extLst>
          </p:cNvPr>
          <p:cNvSpPr>
            <a:spLocks noGrp="1"/>
          </p:cNvSpPr>
          <p:nvPr>
            <p:ph type="subTitle" idx="1"/>
          </p:nvPr>
        </p:nvSpPr>
        <p:spPr>
          <a:xfrm>
            <a:off x="813955" y="2709111"/>
            <a:ext cx="9144000" cy="1655762"/>
          </a:xfr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83D1FD1E-0C4E-0D4E-B611-1D2529F56059}"/>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4E3EB7-D9CC-FC48-ACB5-0888650F914D}"/>
              </a:ext>
            </a:extLst>
          </p:cNvPr>
          <p:cNvSpPr/>
          <p:nvPr userDrawn="1"/>
        </p:nvSpPr>
        <p:spPr>
          <a:xfrm>
            <a:off x="1" y="0"/>
            <a:ext cx="457200" cy="6373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03173"/>
      </p:ext>
    </p:extLst>
  </p:cSld>
  <p:clrMapOvr>
    <a:masterClrMapping/>
  </p:clrMapOvr>
  <p:extLst>
    <p:ext uri="{DCECCB84-F9BA-43D5-87BE-67443E8EF086}">
      <p15:sldGuideLst xmlns:p15="http://schemas.microsoft.com/office/powerpoint/2012/main">
        <p15:guide id="1" pos="504" userDrawn="1">
          <p15:clr>
            <a:srgbClr val="FBAE40"/>
          </p15:clr>
        </p15:guide>
        <p15:guide id="2" orient="horz" pos="11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3BF9AD-1B46-E342-AA83-4AED958A952A}"/>
              </a:ext>
            </a:extLst>
          </p:cNvPr>
          <p:cNvSpPr>
            <a:spLocks noGrp="1"/>
          </p:cNvSpPr>
          <p:nvPr>
            <p:ph idx="1"/>
          </p:nvPr>
        </p:nvSpPr>
        <p:spPr>
          <a:xfrm>
            <a:off x="796635" y="2702327"/>
            <a:ext cx="10515600" cy="2587943"/>
          </a:xfrm>
        </p:spPr>
        <p:txBody>
          <a:bodyPr/>
          <a:lstStyle>
            <a:lvl1pPr>
              <a:buClr>
                <a:schemeClr val="accent1"/>
              </a:buClr>
              <a:defRPr sz="240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B9B482A-43A0-4B4E-8A51-23E096B1A515}"/>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3E19A12-867F-8F47-9FBF-6750E55E5194}"/>
              </a:ext>
            </a:extLst>
          </p:cNvPr>
          <p:cNvSpPr/>
          <p:nvPr userDrawn="1"/>
        </p:nvSpPr>
        <p:spPr>
          <a:xfrm>
            <a:off x="1" y="0"/>
            <a:ext cx="457200" cy="6373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Title 1">
            <a:extLst>
              <a:ext uri="{FF2B5EF4-FFF2-40B4-BE49-F238E27FC236}">
                <a16:creationId xmlns:a16="http://schemas.microsoft.com/office/drawing/2014/main" id="{8D4E6CD1-7118-8847-9AF1-E105679D482B}"/>
              </a:ext>
            </a:extLst>
          </p:cNvPr>
          <p:cNvSpPr>
            <a:spLocks noGrp="1"/>
          </p:cNvSpPr>
          <p:nvPr>
            <p:ph type="ctrTitle"/>
          </p:nvPr>
        </p:nvSpPr>
        <p:spPr>
          <a:xfrm>
            <a:off x="800100" y="1773380"/>
            <a:ext cx="9144000" cy="843655"/>
          </a:xfrm>
        </p:spPr>
        <p:txBody>
          <a:bodyPr anchor="b">
            <a:normAutofit/>
          </a:bodyPr>
          <a:lstStyle>
            <a:lvl1pPr algn="l">
              <a:defRPr sz="400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2330150642"/>
      </p:ext>
    </p:extLst>
  </p:cSld>
  <p:clrMapOvr>
    <a:masterClrMapping/>
  </p:clrMapOvr>
  <p:extLst>
    <p:ext uri="{DCECCB84-F9BA-43D5-87BE-67443E8EF086}">
      <p15:sldGuideLst xmlns:p15="http://schemas.microsoft.com/office/powerpoint/2012/main">
        <p15:guide id="1" pos="5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30D98-7D8E-9F4F-9119-7434F6EB5B42}"/>
              </a:ext>
            </a:extLst>
          </p:cNvPr>
          <p:cNvSpPr/>
          <p:nvPr userDrawn="1"/>
        </p:nvSpPr>
        <p:spPr>
          <a:xfrm>
            <a:off x="0" y="1981200"/>
            <a:ext cx="12192000" cy="396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DC89B9CA-C871-BD48-A2F9-57D1BEFCDDF8}"/>
              </a:ext>
            </a:extLst>
          </p:cNvPr>
          <p:cNvSpPr>
            <a:spLocks noGrp="1"/>
          </p:cNvSpPr>
          <p:nvPr>
            <p:ph type="title"/>
          </p:nvPr>
        </p:nvSpPr>
        <p:spPr>
          <a:xfrm>
            <a:off x="831850" y="1349519"/>
            <a:ext cx="10515600" cy="2852737"/>
          </a:xfrm>
        </p:spPr>
        <p:txBody>
          <a:bodyPr anchor="b"/>
          <a:lstStyle>
            <a:lvl1pPr>
              <a:defRPr sz="600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988F701-6273-314B-B5A6-B438769C3925}"/>
              </a:ext>
            </a:extLst>
          </p:cNvPr>
          <p:cNvSpPr>
            <a:spLocks noGrp="1"/>
          </p:cNvSpPr>
          <p:nvPr>
            <p:ph type="body" idx="1"/>
          </p:nvPr>
        </p:nvSpPr>
        <p:spPr>
          <a:xfrm>
            <a:off x="831850" y="4229244"/>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Rectangle 7">
            <a:extLst>
              <a:ext uri="{FF2B5EF4-FFF2-40B4-BE49-F238E27FC236}">
                <a16:creationId xmlns:a16="http://schemas.microsoft.com/office/drawing/2014/main" id="{6897BCC7-AF52-1542-AEBD-3E9967FF79EB}"/>
              </a:ext>
            </a:extLst>
          </p:cNvPr>
          <p:cNvSpPr/>
          <p:nvPr userDrawn="1"/>
        </p:nvSpPr>
        <p:spPr>
          <a:xfrm>
            <a:off x="0" y="0"/>
            <a:ext cx="8714509" cy="1662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683CF7-3ED0-4246-BFA1-539877860832}"/>
              </a:ext>
            </a:extLst>
          </p:cNvPr>
          <p:cNvSpPr/>
          <p:nvPr userDrawn="1"/>
        </p:nvSpPr>
        <p:spPr>
          <a:xfrm>
            <a:off x="9088582" y="0"/>
            <a:ext cx="3131127" cy="1662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09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30D98-7D8E-9F4F-9119-7434F6EB5B42}"/>
              </a:ext>
            </a:extLst>
          </p:cNvPr>
          <p:cNvSpPr/>
          <p:nvPr userDrawn="1"/>
        </p:nvSpPr>
        <p:spPr>
          <a:xfrm>
            <a:off x="0" y="1981200"/>
            <a:ext cx="7703127" cy="396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9B9CA-C871-BD48-A2F9-57D1BEFCDDF8}"/>
              </a:ext>
            </a:extLst>
          </p:cNvPr>
          <p:cNvSpPr>
            <a:spLocks noGrp="1"/>
          </p:cNvSpPr>
          <p:nvPr>
            <p:ph type="title"/>
          </p:nvPr>
        </p:nvSpPr>
        <p:spPr>
          <a:xfrm>
            <a:off x="831850" y="1349519"/>
            <a:ext cx="6067714"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988F701-6273-314B-B5A6-B438769C3925}"/>
              </a:ext>
            </a:extLst>
          </p:cNvPr>
          <p:cNvSpPr>
            <a:spLocks noGrp="1"/>
          </p:cNvSpPr>
          <p:nvPr>
            <p:ph type="body" idx="1"/>
          </p:nvPr>
        </p:nvSpPr>
        <p:spPr>
          <a:xfrm>
            <a:off x="831850" y="4229244"/>
            <a:ext cx="10515600" cy="1500187"/>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Rectangle 7">
            <a:extLst>
              <a:ext uri="{FF2B5EF4-FFF2-40B4-BE49-F238E27FC236}">
                <a16:creationId xmlns:a16="http://schemas.microsoft.com/office/drawing/2014/main" id="{6897BCC7-AF52-1542-AEBD-3E9967FF79EB}"/>
              </a:ext>
            </a:extLst>
          </p:cNvPr>
          <p:cNvSpPr/>
          <p:nvPr userDrawn="1"/>
        </p:nvSpPr>
        <p:spPr>
          <a:xfrm>
            <a:off x="0" y="0"/>
            <a:ext cx="7703127" cy="16625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88DA7D62-CF84-DE4E-B6AC-6D9E1E1919B9}"/>
              </a:ext>
            </a:extLst>
          </p:cNvPr>
          <p:cNvSpPr>
            <a:spLocks noGrp="1"/>
          </p:cNvSpPr>
          <p:nvPr>
            <p:ph type="pic" sz="quarter" idx="13"/>
          </p:nvPr>
        </p:nvSpPr>
        <p:spPr>
          <a:xfrm>
            <a:off x="8021782" y="0"/>
            <a:ext cx="4170218" cy="5943600"/>
          </a:xfrm>
        </p:spPr>
        <p:txBody>
          <a:bodyPr/>
          <a:lstStyle/>
          <a:p>
            <a:r>
              <a:rPr lang="en-US"/>
              <a:t>Click icon to add picture</a:t>
            </a:r>
          </a:p>
        </p:txBody>
      </p:sp>
    </p:spTree>
    <p:extLst>
      <p:ext uri="{BB962C8B-B14F-4D97-AF65-F5344CB8AC3E}">
        <p14:creationId xmlns:p14="http://schemas.microsoft.com/office/powerpoint/2010/main" val="361813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30D98-7D8E-9F4F-9119-7434F6EB5B42}"/>
              </a:ext>
            </a:extLst>
          </p:cNvPr>
          <p:cNvSpPr/>
          <p:nvPr userDrawn="1"/>
        </p:nvSpPr>
        <p:spPr>
          <a:xfrm>
            <a:off x="5292436" y="1981200"/>
            <a:ext cx="6899564" cy="396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9B9CA-C871-BD48-A2F9-57D1BEFCDDF8}"/>
              </a:ext>
            </a:extLst>
          </p:cNvPr>
          <p:cNvSpPr>
            <a:spLocks noGrp="1"/>
          </p:cNvSpPr>
          <p:nvPr>
            <p:ph type="title"/>
          </p:nvPr>
        </p:nvSpPr>
        <p:spPr>
          <a:xfrm>
            <a:off x="5667086" y="1349519"/>
            <a:ext cx="5735205"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988F701-6273-314B-B5A6-B438769C3925}"/>
              </a:ext>
            </a:extLst>
          </p:cNvPr>
          <p:cNvSpPr>
            <a:spLocks noGrp="1"/>
          </p:cNvSpPr>
          <p:nvPr>
            <p:ph type="body" idx="1"/>
          </p:nvPr>
        </p:nvSpPr>
        <p:spPr>
          <a:xfrm>
            <a:off x="5667086" y="4229244"/>
            <a:ext cx="5776769"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82C7FCAC-DF8D-034F-BDB8-9F3CCEE10C98}"/>
              </a:ext>
            </a:extLst>
          </p:cNvPr>
          <p:cNvSpPr>
            <a:spLocks noGrp="1"/>
          </p:cNvSpPr>
          <p:nvPr>
            <p:ph type="sldNum" sz="quarter" idx="12"/>
          </p:nvPr>
        </p:nvSpPr>
        <p:spPr>
          <a:xfrm>
            <a:off x="10847070" y="6356350"/>
            <a:ext cx="506730" cy="365125"/>
          </a:xfrm>
          <a:prstGeom prst="rect">
            <a:avLst/>
          </a:prstGeom>
        </p:spPr>
        <p:txBody>
          <a:bodyPr/>
          <a:lstStyle/>
          <a:p>
            <a:fld id="{BDB56F39-0D4F-FF43-B26D-4D2D0DCA94E7}" type="slidenum">
              <a:rPr lang="en-US" smtClean="0"/>
              <a:t>‹#›</a:t>
            </a:fld>
            <a:endParaRPr lang="en-US"/>
          </a:p>
        </p:txBody>
      </p:sp>
      <p:sp>
        <p:nvSpPr>
          <p:cNvPr id="9" name="Rectangle 8">
            <a:extLst>
              <a:ext uri="{FF2B5EF4-FFF2-40B4-BE49-F238E27FC236}">
                <a16:creationId xmlns:a16="http://schemas.microsoft.com/office/drawing/2014/main" id="{FC683CF7-3ED0-4246-BFA1-539877860832}"/>
              </a:ext>
            </a:extLst>
          </p:cNvPr>
          <p:cNvSpPr/>
          <p:nvPr userDrawn="1"/>
        </p:nvSpPr>
        <p:spPr>
          <a:xfrm>
            <a:off x="5292436" y="0"/>
            <a:ext cx="6927273" cy="1662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FEDC91C2-5110-8C42-A8F3-5FB348CBCAFD}"/>
              </a:ext>
            </a:extLst>
          </p:cNvPr>
          <p:cNvSpPr>
            <a:spLocks noGrp="1"/>
          </p:cNvSpPr>
          <p:nvPr>
            <p:ph type="pic" sz="quarter" idx="13"/>
          </p:nvPr>
        </p:nvSpPr>
        <p:spPr>
          <a:xfrm>
            <a:off x="0" y="0"/>
            <a:ext cx="4987925" cy="5943600"/>
          </a:xfrm>
        </p:spPr>
        <p:txBody>
          <a:bodyPr/>
          <a:lstStyle/>
          <a:p>
            <a:r>
              <a:rPr lang="en-US"/>
              <a:t>Click icon to add picture</a:t>
            </a:r>
          </a:p>
        </p:txBody>
      </p:sp>
    </p:spTree>
    <p:extLst>
      <p:ext uri="{BB962C8B-B14F-4D97-AF65-F5344CB8AC3E}">
        <p14:creationId xmlns:p14="http://schemas.microsoft.com/office/powerpoint/2010/main" val="2176451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1C530A-919D-304C-9122-03E40B9A3C7C}"/>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AC0C99-14D5-2743-AE5B-92FE286E0124}"/>
              </a:ext>
            </a:extLst>
          </p:cNvPr>
          <p:cNvSpPr/>
          <p:nvPr userDrawn="1"/>
        </p:nvSpPr>
        <p:spPr>
          <a:xfrm>
            <a:off x="1" y="0"/>
            <a:ext cx="457200" cy="6373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2304DBEF-2DA2-B04C-B965-CFAE0CD0A9D1}"/>
              </a:ext>
            </a:extLst>
          </p:cNvPr>
          <p:cNvSpPr>
            <a:spLocks noGrp="1"/>
          </p:cNvSpPr>
          <p:nvPr>
            <p:ph idx="1"/>
          </p:nvPr>
        </p:nvSpPr>
        <p:spPr>
          <a:xfrm>
            <a:off x="796635" y="2702327"/>
            <a:ext cx="10515600" cy="2587943"/>
          </a:xfrm>
        </p:spPr>
        <p:txBody>
          <a:bodyPr numCol="2"/>
          <a:lstStyle>
            <a:lvl1pPr>
              <a:buClr>
                <a:schemeClr val="accent1"/>
              </a:buClr>
              <a:defRPr sz="240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B99D1B62-CF80-444D-98D2-4B57CC98DAC7}"/>
              </a:ext>
            </a:extLst>
          </p:cNvPr>
          <p:cNvSpPr>
            <a:spLocks noGrp="1"/>
          </p:cNvSpPr>
          <p:nvPr>
            <p:ph type="ctrTitle"/>
          </p:nvPr>
        </p:nvSpPr>
        <p:spPr>
          <a:xfrm>
            <a:off x="800100" y="1773380"/>
            <a:ext cx="9144000" cy="843655"/>
          </a:xfrm>
        </p:spPr>
        <p:txBody>
          <a:bodyPr anchor="b">
            <a:normAutofit/>
          </a:bodyPr>
          <a:lstStyle>
            <a:lvl1pPr algn="l">
              <a:defRPr sz="400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2708156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1EFC9A-4F28-7940-862E-0DAF00A79873}"/>
              </a:ext>
            </a:extLst>
          </p:cNvPr>
          <p:cNvSpPr>
            <a:spLocks noGrp="1"/>
          </p:cNvSpPr>
          <p:nvPr>
            <p:ph type="body" idx="1"/>
          </p:nvPr>
        </p:nvSpPr>
        <p:spPr>
          <a:xfrm>
            <a:off x="839788" y="2708909"/>
            <a:ext cx="5157787" cy="619125"/>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406A10-6D26-CF47-AB65-DB8534DF37C3}"/>
              </a:ext>
            </a:extLst>
          </p:cNvPr>
          <p:cNvSpPr>
            <a:spLocks noGrp="1"/>
          </p:cNvSpPr>
          <p:nvPr>
            <p:ph sz="half" idx="2"/>
          </p:nvPr>
        </p:nvSpPr>
        <p:spPr>
          <a:xfrm>
            <a:off x="839788" y="3420895"/>
            <a:ext cx="5157787" cy="2768767"/>
          </a:xfrm>
        </p:spPr>
        <p:txBody>
          <a:bodyPr/>
          <a:lstStyle>
            <a:lvl1pPr>
              <a:defRPr sz="24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53ADA77-02EA-134B-A6DF-8701230BFE20}"/>
              </a:ext>
            </a:extLst>
          </p:cNvPr>
          <p:cNvSpPr>
            <a:spLocks noGrp="1"/>
          </p:cNvSpPr>
          <p:nvPr>
            <p:ph type="body" sz="quarter" idx="3"/>
          </p:nvPr>
        </p:nvSpPr>
        <p:spPr>
          <a:xfrm>
            <a:off x="6172200" y="2708909"/>
            <a:ext cx="5183188" cy="619125"/>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446F5C-CBE4-3B41-A1B6-157633AA0258}"/>
              </a:ext>
            </a:extLst>
          </p:cNvPr>
          <p:cNvSpPr>
            <a:spLocks noGrp="1"/>
          </p:cNvSpPr>
          <p:nvPr>
            <p:ph sz="quarter" idx="4"/>
          </p:nvPr>
        </p:nvSpPr>
        <p:spPr>
          <a:xfrm>
            <a:off x="6172200" y="3420895"/>
            <a:ext cx="5183188" cy="2768767"/>
          </a:xfrm>
        </p:spPr>
        <p:txBody>
          <a:bodyPr/>
          <a:lstStyle>
            <a:lvl1pPr>
              <a:defRPr sz="24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3903B0EB-84B4-FC4C-8734-A2CB1BC4D6DA}"/>
              </a:ext>
            </a:extLst>
          </p:cNvPr>
          <p:cNvSpPr/>
          <p:nvPr userDrawn="1"/>
        </p:nvSpPr>
        <p:spPr>
          <a:xfrm>
            <a:off x="800100" y="0"/>
            <a:ext cx="11391900" cy="637309"/>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B12229-A834-D642-81F4-5D3FBEAAF229}"/>
              </a:ext>
            </a:extLst>
          </p:cNvPr>
          <p:cNvSpPr/>
          <p:nvPr userDrawn="1"/>
        </p:nvSpPr>
        <p:spPr>
          <a:xfrm>
            <a:off x="1" y="0"/>
            <a:ext cx="457200" cy="6373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1AF20324-165B-5144-A532-EC053BC6478F}"/>
              </a:ext>
            </a:extLst>
          </p:cNvPr>
          <p:cNvSpPr>
            <a:spLocks noGrp="1"/>
          </p:cNvSpPr>
          <p:nvPr>
            <p:ph type="ctrTitle"/>
          </p:nvPr>
        </p:nvSpPr>
        <p:spPr>
          <a:xfrm>
            <a:off x="800100" y="1773380"/>
            <a:ext cx="9144000" cy="843655"/>
          </a:xfrm>
        </p:spPr>
        <p:txBody>
          <a:bodyPr anchor="b">
            <a:normAutofit/>
          </a:bodyPr>
          <a:lstStyle>
            <a:lvl1pPr algn="l">
              <a:defRPr sz="400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76406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FA2481-D5BE-2643-853A-E331059B66F4}"/>
              </a:ext>
            </a:extLst>
          </p:cNvPr>
          <p:cNvSpPr>
            <a:spLocks noGrp="1"/>
          </p:cNvSpPr>
          <p:nvPr>
            <p:ph type="title"/>
          </p:nvPr>
        </p:nvSpPr>
        <p:spPr>
          <a:xfrm>
            <a:off x="471487" y="365125"/>
            <a:ext cx="1115853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7F76DF-AF00-4B4C-A068-7B7185F7156C}"/>
              </a:ext>
            </a:extLst>
          </p:cNvPr>
          <p:cNvSpPr>
            <a:spLocks noGrp="1"/>
          </p:cNvSpPr>
          <p:nvPr>
            <p:ph type="body" idx="1"/>
          </p:nvPr>
        </p:nvSpPr>
        <p:spPr>
          <a:xfrm>
            <a:off x="471487" y="1825625"/>
            <a:ext cx="11158537"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978626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9" r:id="rId5"/>
    <p:sldLayoutId id="2147483658" r:id="rId6"/>
    <p:sldLayoutId id="2147483651" r:id="rId7"/>
    <p:sldLayoutId id="2147483652" r:id="rId8"/>
    <p:sldLayoutId id="2147483653" r:id="rId9"/>
    <p:sldLayoutId id="2147483654" r:id="rId10"/>
    <p:sldLayoutId id="2147483655" r:id="rId11"/>
    <p:sldLayoutId id="2147483656" r:id="rId12"/>
    <p:sldLayoutId id="2147483657" r:id="rId13"/>
    <p:sldLayoutId id="2147483662" r:id="rId14"/>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hyperlink" Target="https://twitter.com/ICE_Excellence" TargetMode="External"/><Relationship Id="rId2" Type="http://schemas.openxmlformats.org/officeDocument/2006/relationships/hyperlink" Target="https://www.facebook.com/credentialingexcellence"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67B54-BDEE-0545-8B6E-733C429FCFFC}"/>
              </a:ext>
            </a:extLst>
          </p:cNvPr>
          <p:cNvSpPr>
            <a:spLocks noGrp="1"/>
          </p:cNvSpPr>
          <p:nvPr>
            <p:ph type="title"/>
          </p:nvPr>
        </p:nvSpPr>
        <p:spPr>
          <a:xfrm>
            <a:off x="219074" y="2377298"/>
            <a:ext cx="5876926" cy="2916155"/>
          </a:xfrm>
        </p:spPr>
        <p:txBody>
          <a:bodyPr>
            <a:noAutofit/>
          </a:bodyPr>
          <a:lstStyle/>
          <a:p>
            <a:r>
              <a:rPr lang="en-US" sz="2800" dirty="0"/>
              <a:t>The</a:t>
            </a:r>
            <a:r>
              <a:rPr lang="en-US" sz="2800" b="1" dirty="0"/>
              <a:t> I.C.E. Exchange </a:t>
            </a:r>
            <a:r>
              <a:rPr lang="en-US" sz="2800" dirty="0"/>
              <a:t>is the premier event that connects, inspires, and provides valuable education for credentialing professionals so they can innovate, solve problems, impact change, and grow their programs and services.</a:t>
            </a:r>
            <a:br>
              <a:rPr lang="en-US" sz="2800" dirty="0"/>
            </a:br>
            <a:endParaRPr lang="en-US" sz="2800" dirty="0"/>
          </a:p>
        </p:txBody>
      </p:sp>
    </p:spTree>
    <p:custDataLst>
      <p:tags r:id="rId1"/>
    </p:custDataLst>
    <p:extLst>
      <p:ext uri="{BB962C8B-B14F-4D97-AF65-F5344CB8AC3E}">
        <p14:creationId xmlns:p14="http://schemas.microsoft.com/office/powerpoint/2010/main" val="263208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ADFF-02A0-8A4D-9661-8A8ED6017F03}"/>
              </a:ext>
            </a:extLst>
          </p:cNvPr>
          <p:cNvSpPr>
            <a:spLocks noGrp="1"/>
          </p:cNvSpPr>
          <p:nvPr>
            <p:ph type="title"/>
          </p:nvPr>
        </p:nvSpPr>
        <p:spPr/>
        <p:txBody>
          <a:bodyPr/>
          <a:lstStyle/>
          <a:p>
            <a:r>
              <a:rPr lang="en-US" dirty="0"/>
              <a:t>Session Name</a:t>
            </a:r>
          </a:p>
        </p:txBody>
      </p:sp>
      <p:sp>
        <p:nvSpPr>
          <p:cNvPr id="3" name="Text Placeholder 2">
            <a:extLst>
              <a:ext uri="{FF2B5EF4-FFF2-40B4-BE49-F238E27FC236}">
                <a16:creationId xmlns:a16="http://schemas.microsoft.com/office/drawing/2014/main" id="{F5E1FA10-3189-B64B-BB09-7825B656C6D1}"/>
              </a:ext>
            </a:extLst>
          </p:cNvPr>
          <p:cNvSpPr>
            <a:spLocks noGrp="1"/>
          </p:cNvSpPr>
          <p:nvPr>
            <p:ph type="body" idx="1"/>
          </p:nvPr>
        </p:nvSpPr>
        <p:spPr/>
        <p:txBody>
          <a:bodyPr/>
          <a:lstStyle/>
          <a:p>
            <a:r>
              <a:rPr lang="en-US" dirty="0"/>
              <a:t>Date and Time</a:t>
            </a:r>
          </a:p>
        </p:txBody>
      </p:sp>
      <p:sp>
        <p:nvSpPr>
          <p:cNvPr id="5" name="Slide Number Placeholder 4">
            <a:extLst>
              <a:ext uri="{FF2B5EF4-FFF2-40B4-BE49-F238E27FC236}">
                <a16:creationId xmlns:a16="http://schemas.microsoft.com/office/drawing/2014/main" id="{ED7D57AF-2A4E-7B4C-A903-656DE8155276}"/>
              </a:ext>
            </a:extLst>
          </p:cNvPr>
          <p:cNvSpPr>
            <a:spLocks noGrp="1"/>
          </p:cNvSpPr>
          <p:nvPr>
            <p:ph type="sldNum" sz="quarter" idx="12"/>
          </p:nvPr>
        </p:nvSpPr>
        <p:spPr/>
        <p:txBody>
          <a:bodyPr/>
          <a:lstStyle/>
          <a:p>
            <a:fld id="{BDB56F39-0D4F-FF43-B26D-4D2D0DCA94E7}" type="slidenum">
              <a:rPr lang="en-US" smtClean="0"/>
              <a:t>2</a:t>
            </a:fld>
            <a:endParaRPr lang="en-US"/>
          </a:p>
        </p:txBody>
      </p:sp>
      <p:pic>
        <p:nvPicPr>
          <p:cNvPr id="4" name="Picture Placeholder 3">
            <a:extLst>
              <a:ext uri="{FF2B5EF4-FFF2-40B4-BE49-F238E27FC236}">
                <a16:creationId xmlns:a16="http://schemas.microsoft.com/office/drawing/2014/main" id="{058A30F9-0FF4-95DF-C7E9-5C85FFD16D82}"/>
              </a:ext>
            </a:extLst>
          </p:cNvPr>
          <p:cNvPicPr>
            <a:picLocks noGrp="1" noChangeAspect="1"/>
          </p:cNvPicPr>
          <p:nvPr>
            <p:ph type="pic" sz="quarter" idx="13"/>
          </p:nvPr>
        </p:nvPicPr>
        <p:blipFill>
          <a:blip r:embed="rId3"/>
          <a:srcRect t="14" b="14"/>
          <a:stretch>
            <a:fillRect/>
          </a:stretch>
        </p:blipFill>
        <p:spPr>
          <a:prstGeom prst="rect">
            <a:avLst/>
          </a:prstGeom>
        </p:spPr>
      </p:pic>
    </p:spTree>
    <p:custDataLst>
      <p:tags r:id="rId1"/>
    </p:custDataLst>
    <p:extLst>
      <p:ext uri="{BB962C8B-B14F-4D97-AF65-F5344CB8AC3E}">
        <p14:creationId xmlns:p14="http://schemas.microsoft.com/office/powerpoint/2010/main" val="311562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Update text on slides using the indicated colors and fonts. </a:t>
            </a:r>
          </a:p>
          <a:p>
            <a:r>
              <a:rPr lang="en-US" dirty="0"/>
              <a:t>Do not remove or add logos.</a:t>
            </a:r>
          </a:p>
          <a:p>
            <a:r>
              <a:rPr lang="en-US" dirty="0"/>
              <a:t>Do not add additional colors. </a:t>
            </a:r>
          </a:p>
          <a:p>
            <a:r>
              <a:rPr lang="en-US" dirty="0"/>
              <a:t>To access slides as images, hit save as, change format to jpg or png. When prompted, select “all slides” or “current slide” to save as an image.</a:t>
            </a:r>
          </a:p>
          <a:p>
            <a:pPr lvl="1"/>
            <a:r>
              <a:rPr lang="en-US" dirty="0"/>
              <a:t>Do not resize the images, as this can make the text appear blurry.   </a:t>
            </a:r>
          </a:p>
        </p:txBody>
      </p:sp>
      <p:sp>
        <p:nvSpPr>
          <p:cNvPr id="6" name="Title 5"/>
          <p:cNvSpPr>
            <a:spLocks noGrp="1"/>
          </p:cNvSpPr>
          <p:nvPr>
            <p:ph type="ctrTitle"/>
          </p:nvPr>
        </p:nvSpPr>
        <p:spPr/>
        <p:txBody>
          <a:bodyPr/>
          <a:lstStyle/>
          <a:p>
            <a:r>
              <a:rPr lang="en-US" dirty="0"/>
              <a:t>Instructions </a:t>
            </a:r>
          </a:p>
        </p:txBody>
      </p:sp>
    </p:spTree>
    <p:custDataLst>
      <p:tags r:id="rId1"/>
    </p:custDataLst>
    <p:extLst>
      <p:ext uri="{BB962C8B-B14F-4D97-AF65-F5344CB8AC3E}">
        <p14:creationId xmlns:p14="http://schemas.microsoft.com/office/powerpoint/2010/main" val="58478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6635" y="1773380"/>
            <a:ext cx="10515600" cy="4055919"/>
          </a:xfrm>
        </p:spPr>
        <p:txBody>
          <a:bodyPr>
            <a:normAutofit fontScale="85000" lnSpcReduction="20000"/>
          </a:bodyPr>
          <a:lstStyle/>
          <a:p>
            <a:pPr marL="0" indent="0">
              <a:lnSpc>
                <a:spcPct val="120000"/>
              </a:lnSpc>
              <a:buNone/>
            </a:pPr>
            <a:r>
              <a:rPr lang="en-US" sz="2800" dirty="0"/>
              <a:t>While posting on social media, we encourage you to tag I.C.E. social media pages and use hashtags associated with the organization. </a:t>
            </a:r>
          </a:p>
          <a:p>
            <a:pPr marL="0" indent="0">
              <a:buNone/>
            </a:pPr>
            <a:endParaRPr lang="en-US" sz="2800" dirty="0"/>
          </a:p>
          <a:p>
            <a:pPr marL="0" indent="0">
              <a:buNone/>
            </a:pPr>
            <a:r>
              <a:rPr lang="en-US" sz="2800" dirty="0"/>
              <a:t>Social Channels </a:t>
            </a:r>
          </a:p>
          <a:p>
            <a:pPr lvl="1"/>
            <a:r>
              <a:rPr lang="en-US" sz="2800" dirty="0">
                <a:hlinkClick r:id="rId2"/>
              </a:rPr>
              <a:t>Facebook</a:t>
            </a:r>
            <a:r>
              <a:rPr lang="en-US" sz="2800" dirty="0"/>
              <a:t>: @</a:t>
            </a:r>
            <a:r>
              <a:rPr lang="en-US" sz="2800" dirty="0" err="1"/>
              <a:t>credentialingexcellence</a:t>
            </a:r>
            <a:r>
              <a:rPr lang="en-US" sz="2800" dirty="0"/>
              <a:t>  </a:t>
            </a:r>
          </a:p>
          <a:p>
            <a:pPr lvl="1"/>
            <a:r>
              <a:rPr lang="en-US" sz="2800" dirty="0">
                <a:hlinkClick r:id="rId3"/>
              </a:rPr>
              <a:t>Twitter</a:t>
            </a:r>
            <a:r>
              <a:rPr lang="en-US" sz="2800" dirty="0"/>
              <a:t>: @</a:t>
            </a:r>
            <a:r>
              <a:rPr lang="en-US" sz="2800" dirty="0" err="1"/>
              <a:t>ICE_Excellence</a:t>
            </a:r>
            <a:endParaRPr lang="en-US" sz="2800" dirty="0"/>
          </a:p>
          <a:p>
            <a:pPr lvl="1"/>
            <a:r>
              <a:rPr lang="en-US" sz="2800" dirty="0">
                <a:hlinkClick r:id="rId2"/>
              </a:rPr>
              <a:t>LinkedIn</a:t>
            </a:r>
            <a:r>
              <a:rPr lang="en-US" sz="2800" dirty="0"/>
              <a:t>: @</a:t>
            </a:r>
            <a:r>
              <a:rPr lang="en-US" sz="2800" dirty="0" err="1"/>
              <a:t>credentialingexcellence</a:t>
            </a:r>
            <a:r>
              <a:rPr lang="en-US" sz="2800" dirty="0"/>
              <a:t>  </a:t>
            </a:r>
          </a:p>
          <a:p>
            <a:pPr lvl="1"/>
            <a:endParaRPr lang="en-US" sz="2800" dirty="0"/>
          </a:p>
          <a:p>
            <a:pPr marL="0" indent="0">
              <a:buNone/>
            </a:pPr>
            <a:r>
              <a:rPr lang="en-US" sz="2800" dirty="0"/>
              <a:t>Hashtags</a:t>
            </a:r>
          </a:p>
          <a:p>
            <a:pPr lvl="1"/>
            <a:r>
              <a:rPr lang="en-US" sz="2800" dirty="0"/>
              <a:t>#ICEExchange22</a:t>
            </a:r>
          </a:p>
          <a:p>
            <a:pPr lvl="1"/>
            <a:r>
              <a:rPr lang="en-US" sz="2800" dirty="0"/>
              <a:t>#ICECCP</a:t>
            </a:r>
          </a:p>
          <a:p>
            <a:pPr lvl="1"/>
            <a:endParaRPr lang="en-US" dirty="0"/>
          </a:p>
          <a:p>
            <a:pPr marL="457200" lvl="1" indent="0">
              <a:buNone/>
            </a:pPr>
            <a:endParaRPr lang="en-US" dirty="0"/>
          </a:p>
        </p:txBody>
      </p:sp>
      <p:sp>
        <p:nvSpPr>
          <p:cNvPr id="6" name="Title 5"/>
          <p:cNvSpPr>
            <a:spLocks noGrp="1"/>
          </p:cNvSpPr>
          <p:nvPr>
            <p:ph type="ctrTitle"/>
          </p:nvPr>
        </p:nvSpPr>
        <p:spPr>
          <a:xfrm>
            <a:off x="641838" y="929725"/>
            <a:ext cx="9144000" cy="843655"/>
          </a:xfrm>
        </p:spPr>
        <p:txBody>
          <a:bodyPr/>
          <a:lstStyle/>
          <a:p>
            <a:r>
              <a:rPr lang="en-US" dirty="0"/>
              <a:t>Connect with I.C.E. </a:t>
            </a:r>
          </a:p>
        </p:txBody>
      </p:sp>
    </p:spTree>
    <p:extLst>
      <p:ext uri="{BB962C8B-B14F-4D97-AF65-F5344CB8AC3E}">
        <p14:creationId xmlns:p14="http://schemas.microsoft.com/office/powerpoint/2010/main" val="113042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6634" y="2104450"/>
            <a:ext cx="10557166" cy="3443496"/>
          </a:xfrm>
        </p:spPr>
        <p:txBody>
          <a:bodyPr>
            <a:normAutofit fontScale="62500" lnSpcReduction="20000"/>
          </a:bodyPr>
          <a:lstStyle/>
          <a:p>
            <a:pPr lvl="0">
              <a:lnSpc>
                <a:spcPct val="120000"/>
              </a:lnSpc>
            </a:pPr>
            <a:r>
              <a:rPr lang="en-US" b="1" dirty="0"/>
              <a:t>Be human</a:t>
            </a:r>
            <a:r>
              <a:rPr lang="en-US" dirty="0"/>
              <a:t>: use a personal voice, keeping in mind that you are promoting your professional brand.</a:t>
            </a:r>
          </a:p>
          <a:p>
            <a:pPr lvl="0">
              <a:lnSpc>
                <a:spcPct val="120000"/>
              </a:lnSpc>
            </a:pPr>
            <a:r>
              <a:rPr lang="en-US" b="1" dirty="0"/>
              <a:t>Learn the lingo</a:t>
            </a:r>
            <a:r>
              <a:rPr lang="en-US" dirty="0"/>
              <a:t>: spend time reading posts and conversations to understand each social channel and community.</a:t>
            </a:r>
          </a:p>
          <a:p>
            <a:pPr lvl="0">
              <a:lnSpc>
                <a:spcPct val="120000"/>
              </a:lnSpc>
            </a:pPr>
            <a:r>
              <a:rPr lang="en-US" b="1" dirty="0"/>
              <a:t>Pay attention to current news and events</a:t>
            </a:r>
            <a:r>
              <a:rPr lang="en-US" dirty="0"/>
              <a:t>: respond to news and/or share I.C.E news when relevant.</a:t>
            </a:r>
          </a:p>
          <a:p>
            <a:pPr lvl="0">
              <a:lnSpc>
                <a:spcPct val="120000"/>
              </a:lnSpc>
            </a:pPr>
            <a:r>
              <a:rPr lang="en-US" b="1" dirty="0"/>
              <a:t>Share and give credit</a:t>
            </a:r>
            <a:r>
              <a:rPr lang="en-US" dirty="0"/>
              <a:t>: re-post content from others and include credit when it’s due. You can do this by tagging individuals or an organization. </a:t>
            </a:r>
          </a:p>
          <a:p>
            <a:pPr lvl="0">
              <a:lnSpc>
                <a:spcPct val="120000"/>
              </a:lnSpc>
            </a:pPr>
            <a:r>
              <a:rPr lang="en-US" b="1" dirty="0"/>
              <a:t>Use hashtags to enhance your post: </a:t>
            </a:r>
            <a:r>
              <a:rPr lang="en-US" dirty="0"/>
              <a:t>adding a hashtag to your post makes it easily searchable by others. Hashtags can include keywords such as #Credentialing or specific to an organization or event such as #ICEExchange22</a:t>
            </a:r>
          </a:p>
          <a:p>
            <a:pPr lvl="0">
              <a:lnSpc>
                <a:spcPct val="120000"/>
              </a:lnSpc>
            </a:pPr>
            <a:r>
              <a:rPr lang="en-US" b="1" dirty="0"/>
              <a:t>Stick to a routine</a:t>
            </a:r>
            <a:r>
              <a:rPr lang="en-US" dirty="0"/>
              <a:t>: try to remain consistent in posting content.</a:t>
            </a:r>
          </a:p>
          <a:p>
            <a:pPr lvl="0">
              <a:lnSpc>
                <a:spcPct val="120000"/>
              </a:lnSpc>
            </a:pPr>
            <a:r>
              <a:rPr lang="en-US" b="1" dirty="0"/>
              <a:t>Make your professional profile public: </a:t>
            </a:r>
            <a:r>
              <a:rPr lang="en-US" dirty="0"/>
              <a:t>this allows other to find you. </a:t>
            </a:r>
          </a:p>
          <a:p>
            <a:endParaRPr lang="en-US" dirty="0"/>
          </a:p>
        </p:txBody>
      </p:sp>
      <p:sp>
        <p:nvSpPr>
          <p:cNvPr id="6" name="Title 5"/>
          <p:cNvSpPr>
            <a:spLocks noGrp="1"/>
          </p:cNvSpPr>
          <p:nvPr>
            <p:ph type="ctrTitle"/>
          </p:nvPr>
        </p:nvSpPr>
        <p:spPr>
          <a:xfrm>
            <a:off x="796635" y="1096372"/>
            <a:ext cx="9144000" cy="843655"/>
          </a:xfrm>
        </p:spPr>
        <p:txBody>
          <a:bodyPr/>
          <a:lstStyle/>
          <a:p>
            <a:r>
              <a:rPr lang="en-US" dirty="0"/>
              <a:t>General Social Media Tips </a:t>
            </a:r>
          </a:p>
        </p:txBody>
      </p:sp>
    </p:spTree>
    <p:extLst>
      <p:ext uri="{BB962C8B-B14F-4D97-AF65-F5344CB8AC3E}">
        <p14:creationId xmlns:p14="http://schemas.microsoft.com/office/powerpoint/2010/main" val="42721191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j01tEI5C"/>
  <p:tag name="ARTICULATE_SLIDE_THUMBNAIL_REFRESH" val="1"/>
  <p:tag name="ARTICULATE_SLIDE_COUNT" val="1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ICE ">
      <a:dk1>
        <a:srgbClr val="000000"/>
      </a:dk1>
      <a:lt1>
        <a:srgbClr val="FFFFFF"/>
      </a:lt1>
      <a:dk2>
        <a:srgbClr val="44546A"/>
      </a:dk2>
      <a:lt2>
        <a:srgbClr val="E7E6E6"/>
      </a:lt2>
      <a:accent1>
        <a:srgbClr val="00BED6"/>
      </a:accent1>
      <a:accent2>
        <a:srgbClr val="00BC70"/>
      </a:accent2>
      <a:accent3>
        <a:srgbClr val="A5A5A5"/>
      </a:accent3>
      <a:accent4>
        <a:srgbClr val="385CAD"/>
      </a:accent4>
      <a:accent5>
        <a:srgbClr val="00263A"/>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E_1052150-23_EXG23-PPT_16x9_KS" id="{B02F1472-3B09-449B-90FB-6ADA695B913F}" vid="{B49C6BCB-3C49-4EBA-85CC-9D58E7F8EA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ICE_1052150-23_EXG23-PPT_16x9_KS</Template>
  <TotalTime>241</TotalTime>
  <Words>339</Words>
  <Application>Microsoft Office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The I.C.E. Exchange is the premier event that connects, inspires, and provides valuable education for credentialing professionals so they can innovate, solve problems, impact change, and grow their programs and services. </vt:lpstr>
      <vt:lpstr>Session Name</vt:lpstr>
      <vt:lpstr>Instructions </vt:lpstr>
      <vt:lpstr>Connect with I.C.E. </vt:lpstr>
      <vt:lpstr>General Social Media Tips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Preparation Tips</dc:title>
  <dc:creator>Scott, Katie</dc:creator>
  <cp:lastModifiedBy>Calloway, Grace</cp:lastModifiedBy>
  <cp:revision>7</cp:revision>
  <dcterms:created xsi:type="dcterms:W3CDTF">2023-03-13T16:54:31Z</dcterms:created>
  <dcterms:modified xsi:type="dcterms:W3CDTF">2023-07-25T15:24:05Z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1674A582-7D60-4492-A27E-9CC565A25BC3</vt:lpwstr>
  </property>
  <property fmtid="{D5CDD505-2E9C-101B-9397-08002B2CF9AE}" pid="3" name="ArticulatePath">
    <vt:lpwstr>ICE_1052150-23_EXG23-PPT_16x9</vt:lpwstr>
  </property>
</Properties>
</file>